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797675" cy="99298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3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98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1548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9940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334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30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46312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92175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764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350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7614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4848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626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6135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413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218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7643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A43F-EFB4-4CAE-BE21-10D29EA3E1C7}" type="datetimeFigureOut">
              <a:rPr lang="lt-LT" smtClean="0"/>
              <a:t>2021-08-09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C5AE80-5A62-44C6-B88A-C0233AE5B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567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4000" b="1" dirty="0" smtClean="0"/>
              <a:t>INOVACIJOMIS GRĮSTAS PRIEŠMOKYKLINIS UGDYMAS</a:t>
            </a:r>
            <a:endParaRPr lang="lt-LT" sz="4000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t-LT" dirty="0" smtClean="0"/>
              <a:t>2021 m. birželis</a:t>
            </a:r>
            <a:r>
              <a:rPr lang="lt-LT" dirty="0"/>
              <a:t> </a:t>
            </a:r>
            <a:endParaRPr lang="lt-LT" dirty="0" smtClean="0"/>
          </a:p>
          <a:p>
            <a:r>
              <a:rPr lang="lt-LT" dirty="0" smtClean="0"/>
              <a:t>Parengė:</a:t>
            </a:r>
          </a:p>
          <a:p>
            <a:r>
              <a:rPr lang="lt-LT" dirty="0"/>
              <a:t>Garliavos l.-d. </a:t>
            </a:r>
            <a:r>
              <a:rPr lang="lt-LT" dirty="0" smtClean="0"/>
              <a:t>„Eglutė“ direktorės </a:t>
            </a:r>
            <a:r>
              <a:rPr lang="lt-LT" dirty="0"/>
              <a:t>pavaduotoja ugdymui </a:t>
            </a:r>
            <a:r>
              <a:rPr lang="lt-LT" dirty="0" err="1" smtClean="0"/>
              <a:t>D.Jankauskienė</a:t>
            </a:r>
            <a:r>
              <a:rPr lang="lt-LT" dirty="0" smtClean="0"/>
              <a:t>, </a:t>
            </a:r>
            <a:r>
              <a:rPr lang="lt-LT" dirty="0"/>
              <a:t>priešmokyklinio ugdymo </a:t>
            </a:r>
            <a:r>
              <a:rPr lang="lt-LT" dirty="0" smtClean="0"/>
              <a:t>mokytoja  </a:t>
            </a:r>
            <a:r>
              <a:rPr lang="lt-LT" dirty="0"/>
              <a:t>D. </a:t>
            </a:r>
            <a:r>
              <a:rPr lang="lt-LT" dirty="0" smtClean="0"/>
              <a:t>Kavaliauskienė.</a:t>
            </a:r>
            <a:endParaRPr lang="lt-LT" dirty="0"/>
          </a:p>
          <a:p>
            <a:endParaRPr lang="lt-LT" dirty="0"/>
          </a:p>
        </p:txBody>
      </p:sp>
      <p:pic>
        <p:nvPicPr>
          <p:cNvPr id="6" name="Paveikslėlis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1407" y="528744"/>
            <a:ext cx="2796466" cy="1875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938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7864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Inovacijos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t-LT" u="sng" dirty="0" smtClean="0"/>
              <a:t>STEAM nuostatų įgyvendinimas</a:t>
            </a:r>
          </a:p>
          <a:p>
            <a:r>
              <a:rPr lang="lt-LT" dirty="0" smtClean="0"/>
              <a:t>STEAM ugdymas vertingas kaip integruotas, į kūrybiškumą ir techninę kūrybą orientuotas mokymas(</a:t>
            </a:r>
            <a:r>
              <a:rPr lang="lt-LT" dirty="0" err="1" smtClean="0"/>
              <a:t>is</a:t>
            </a:r>
            <a:r>
              <a:rPr lang="lt-LT" dirty="0" smtClean="0"/>
              <a:t>), grindžiamas į vaiką orientuota pedagogine sistema, pabrėžiant aktyvaus mokymosi metodų taikymą, ypač probleminį, tyrinėjimu grindžiamą mokymą(</a:t>
            </a:r>
            <a:r>
              <a:rPr lang="lt-LT" dirty="0" err="1" smtClean="0"/>
              <a:t>si</a:t>
            </a:r>
            <a:r>
              <a:rPr lang="lt-LT" dirty="0" smtClean="0"/>
              <a:t>), vaiko savarankišką mokymąsi ir pedagogo kaip pagalbininko, konsultanto vaidmenį, •STEAM - į kompleksišką tikrovės reiškinių pažinimą, pritaikymą ir problemų sprendimą kreipiantis vaikų gebėjimų ugdymas gamtos mokslų, matematikos, technologijų ir inžinerijos kontekste.</a:t>
            </a:r>
          </a:p>
          <a:p>
            <a:r>
              <a:rPr lang="lt-LT" dirty="0"/>
              <a:t>svarbu kūrybiškai išnaudoti kasdienes </a:t>
            </a:r>
            <a:r>
              <a:rPr lang="lt-LT" dirty="0" smtClean="0"/>
              <a:t>situacijas ir nekainuojančius </a:t>
            </a:r>
            <a:r>
              <a:rPr lang="lt-LT" dirty="0"/>
              <a:t>išteklius STEAM ugdymui(</a:t>
            </a:r>
            <a:r>
              <a:rPr lang="lt-LT" dirty="0" err="1"/>
              <a:t>si</a:t>
            </a:r>
            <a:r>
              <a:rPr lang="lt-LT" dirty="0"/>
              <a:t>), drąsiau eksperimentuoti, rinktis neįprastas priemones tiems patiems tikslams siekti ir </a:t>
            </a:r>
            <a:r>
              <a:rPr lang="lt-LT" dirty="0" smtClean="0"/>
              <a:t>kt.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t-LT" u="sng" dirty="0" smtClean="0"/>
              <a:t>Projektinis ugdymas: </a:t>
            </a:r>
            <a:r>
              <a:rPr lang="lt-LT" dirty="0" smtClean="0"/>
              <a:t>Vaikams suteikiamos progos ir galimybės patiems įvairiausiais būdais tyrinėti, nagrinėti, analizuoti viską, kas juos domina, kas yra aplink. </a:t>
            </a:r>
          </a:p>
          <a:p>
            <a:r>
              <a:rPr lang="lt-LT" dirty="0" smtClean="0"/>
              <a:t>Projekto metu vaikai dalinasi patirtimis, kartu su pedagogu planuoja, sutaria dėl projekto pavadinimo, siūlo, ką galima projekte nuveikti, aktyviai dalyvauja projekte.</a:t>
            </a:r>
          </a:p>
          <a:p>
            <a:r>
              <a:rPr lang="lt-LT" dirty="0" smtClean="0"/>
              <a:t>Etapai: Projekto inicijavimas, • grupės sprendimas tęsti iniciatyvą ir preliminaraus pr. plano sukūrimas, • pasiruošimas projektui, • projekto vykdymas su refleksijos fazėmis, • rezultato prezentacija, vertinimas;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24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1458897" y="143321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t-LT" dirty="0" smtClean="0"/>
              <a:t> </a:t>
            </a:r>
            <a:r>
              <a:rPr lang="lt-LT" dirty="0" smtClean="0">
                <a:solidFill>
                  <a:srgbClr val="00B050"/>
                </a:solidFill>
              </a:rPr>
              <a:t>Tikėtini rezultatai:</a:t>
            </a:r>
          </a:p>
          <a:p>
            <a:r>
              <a:rPr lang="lt-LT" dirty="0" smtClean="0"/>
              <a:t> Mokymų dalyviai atnaujins </a:t>
            </a:r>
            <a:r>
              <a:rPr lang="lt-LT" dirty="0"/>
              <a:t>nuostatas ir požiūrį į priešmokyklinį ugdymą(</a:t>
            </a:r>
            <a:r>
              <a:rPr lang="lt-LT" dirty="0" err="1"/>
              <a:t>si</a:t>
            </a:r>
            <a:r>
              <a:rPr lang="lt-LT" dirty="0"/>
              <a:t>): </a:t>
            </a:r>
          </a:p>
          <a:p>
            <a:r>
              <a:rPr lang="lt-LT" dirty="0" smtClean="0">
                <a:solidFill>
                  <a:srgbClr val="92D050"/>
                </a:solidFill>
              </a:rPr>
              <a:t>pajus </a:t>
            </a:r>
            <a:r>
              <a:rPr lang="lt-LT" dirty="0">
                <a:solidFill>
                  <a:srgbClr val="92D050"/>
                </a:solidFill>
              </a:rPr>
              <a:t>motyvaciją diegti </a:t>
            </a:r>
            <a:r>
              <a:rPr lang="lt-LT" dirty="0"/>
              <a:t>ir kurti inovacijas, būtinas kokybiškam Priešmokyklinio ugdymo bendrosios programos įgyvendinimui, </a:t>
            </a:r>
          </a:p>
          <a:p>
            <a:r>
              <a:rPr lang="lt-LT" dirty="0" smtClean="0">
                <a:solidFill>
                  <a:srgbClr val="92D050"/>
                </a:solidFill>
              </a:rPr>
              <a:t>suvoks</a:t>
            </a:r>
            <a:r>
              <a:rPr lang="lt-LT" dirty="0">
                <a:solidFill>
                  <a:srgbClr val="92D050"/>
                </a:solidFill>
              </a:rPr>
              <a:t>, koks turėtų būti ,,</a:t>
            </a:r>
            <a:r>
              <a:rPr lang="lt-LT" dirty="0" err="1"/>
              <a:t>inovatyvus</a:t>
            </a:r>
            <a:r>
              <a:rPr lang="lt-LT" dirty="0"/>
              <a:t> priešmokyklinis ugdymas(</a:t>
            </a:r>
            <a:r>
              <a:rPr lang="lt-LT" dirty="0" err="1"/>
              <a:t>is</a:t>
            </a:r>
            <a:r>
              <a:rPr lang="lt-LT" dirty="0"/>
              <a:t>)”, </a:t>
            </a:r>
          </a:p>
          <a:p>
            <a:r>
              <a:rPr lang="lt-LT" dirty="0" smtClean="0">
                <a:solidFill>
                  <a:srgbClr val="92D050"/>
                </a:solidFill>
              </a:rPr>
              <a:t>perpras</a:t>
            </a:r>
            <a:r>
              <a:rPr lang="lt-LT" dirty="0">
                <a:solidFill>
                  <a:srgbClr val="92D050"/>
                </a:solidFill>
              </a:rPr>
              <a:t>, koks svarbus ir atsakingas kiekvieno pedagogo vaidmuo, </a:t>
            </a:r>
            <a:r>
              <a:rPr lang="lt-LT" dirty="0"/>
              <a:t>tas inovacijas diegiant, </a:t>
            </a:r>
          </a:p>
          <a:p>
            <a:r>
              <a:rPr lang="lt-LT" dirty="0" smtClean="0">
                <a:solidFill>
                  <a:srgbClr val="92D050"/>
                </a:solidFill>
              </a:rPr>
              <a:t>suvoks</a:t>
            </a:r>
            <a:r>
              <a:rPr lang="lt-LT" dirty="0">
                <a:solidFill>
                  <a:srgbClr val="92D050"/>
                </a:solidFill>
              </a:rPr>
              <a:t>, kaip svarbu inovacijas skleisti</a:t>
            </a:r>
            <a:r>
              <a:rPr lang="lt-LT" dirty="0"/>
              <a:t>, tinkamais būdais perteikti kitiems besimokantiesiems, </a:t>
            </a:r>
          </a:p>
          <a:p>
            <a:r>
              <a:rPr lang="lt-LT" dirty="0" smtClean="0">
                <a:solidFill>
                  <a:srgbClr val="92D050"/>
                </a:solidFill>
              </a:rPr>
              <a:t>supras</a:t>
            </a:r>
            <a:r>
              <a:rPr lang="lt-LT" dirty="0">
                <a:solidFill>
                  <a:srgbClr val="92D050"/>
                </a:solidFill>
              </a:rPr>
              <a:t>, kaip svarbu kūrybiškai </a:t>
            </a:r>
            <a:r>
              <a:rPr lang="lt-LT" dirty="0"/>
              <a:t>spręsti problemas, </a:t>
            </a:r>
          </a:p>
          <a:p>
            <a:r>
              <a:rPr lang="lt-LT" dirty="0" smtClean="0">
                <a:solidFill>
                  <a:srgbClr val="92D050"/>
                </a:solidFill>
              </a:rPr>
              <a:t>suvoks</a:t>
            </a:r>
            <a:r>
              <a:rPr lang="lt-LT" dirty="0">
                <a:solidFill>
                  <a:srgbClr val="92D050"/>
                </a:solidFill>
              </a:rPr>
              <a:t>, kaip svarbu</a:t>
            </a:r>
            <a:r>
              <a:rPr lang="lt-LT" dirty="0"/>
              <a:t>, siekiant bendro tikslo</a:t>
            </a:r>
            <a:r>
              <a:rPr lang="lt-LT" dirty="0">
                <a:solidFill>
                  <a:srgbClr val="92D050"/>
                </a:solidFill>
              </a:rPr>
              <a:t>, bendradarbiauti,</a:t>
            </a:r>
            <a:r>
              <a:rPr lang="lt-LT" dirty="0"/>
              <a:t> veikti </a:t>
            </a:r>
            <a:r>
              <a:rPr lang="lt-LT" dirty="0" smtClean="0"/>
              <a:t>sutartinai.</a:t>
            </a:r>
            <a:endParaRPr lang="lt-LT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50" y="1683722"/>
            <a:ext cx="3249228" cy="2436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24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r>
              <a:rPr lang="lt-LT" sz="2400" dirty="0" smtClean="0"/>
              <a:t>Apie </a:t>
            </a:r>
            <a:r>
              <a:rPr lang="lt-LT" sz="2400" dirty="0"/>
              <a:t>projektą </a:t>
            </a: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>„Inovacijos </a:t>
            </a:r>
            <a:r>
              <a:rPr lang="lt-LT" sz="2400" dirty="0"/>
              <a:t>vaikų darželyje“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Projektą iniciavo Švietimo, mokslo ir sporto ministerijos Ikimokyklinio ir pradinio ugdymo skyrius. </a:t>
            </a:r>
          </a:p>
          <a:p>
            <a:r>
              <a:rPr lang="lt-LT" dirty="0"/>
              <a:t>Projektą „Inovacijos vaikų darželyje“ vykdo </a:t>
            </a:r>
            <a:r>
              <a:rPr lang="lt-LT" dirty="0" smtClean="0"/>
              <a:t>NŠA(Nacionalinė švietimo agentūra ),kurį finansuoja Europos </a:t>
            </a:r>
            <a:r>
              <a:rPr lang="lt-LT" dirty="0"/>
              <a:t>Sąjungos struktūrinių fondų ir savivaldybių biudžetų lėšomis </a:t>
            </a:r>
            <a:r>
              <a:rPr lang="lt-LT" dirty="0" smtClean="0"/>
              <a:t>(</a:t>
            </a:r>
            <a:r>
              <a:rPr lang="lt-LT" dirty="0"/>
              <a:t>Nr. 09.2.1-ESFA-V-726-01-0001</a:t>
            </a:r>
            <a:r>
              <a:rPr lang="lt-LT" dirty="0" smtClean="0"/>
              <a:t>).</a:t>
            </a:r>
          </a:p>
          <a:p>
            <a:r>
              <a:rPr lang="lt-LT" dirty="0" smtClean="0"/>
              <a:t>Projekto tikslas </a:t>
            </a:r>
            <a:r>
              <a:rPr lang="lt-LT" dirty="0"/>
              <a:t>– gerinti ikimokyklinio ir priešmokyklinio ugdymo praktiką skatinant pokyčius švietimo įstaigų veikloje</a:t>
            </a:r>
            <a:r>
              <a:rPr lang="lt-LT" dirty="0" smtClean="0"/>
              <a:t>.</a:t>
            </a:r>
          </a:p>
          <a:p>
            <a:r>
              <a:rPr lang="lt-LT" dirty="0" smtClean="0"/>
              <a:t>Projekto trukmė – 48 mėnesiai (2018 m. kovas – 2022 m. kovas)</a:t>
            </a:r>
          </a:p>
          <a:p>
            <a:r>
              <a:rPr lang="lt-LT" b="1" dirty="0" smtClean="0"/>
              <a:t>PROJEKTO TINKLAPIS</a:t>
            </a:r>
            <a:r>
              <a:rPr lang="lt-LT" dirty="0" smtClean="0"/>
              <a:t>: </a:t>
            </a:r>
            <a:r>
              <a:rPr lang="lt-LT" b="1" dirty="0" smtClean="0"/>
              <a:t>http://www.inovacijosvaikudarzelyje.smm.lt </a:t>
            </a:r>
          </a:p>
          <a:p>
            <a:r>
              <a:rPr lang="lt-LT" dirty="0" smtClean="0"/>
              <a:t>Jame talpinama informacija apie projektą: stažuotes, konferencijas, mokymus; pedagogai ras vaizdo įrašų ir kt.</a:t>
            </a:r>
            <a:r>
              <a:rPr lang="lt-LT" dirty="0"/>
              <a:t> 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4" name="Paveikslėlis 3" descr="SusijÄs vaizd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94" y="275701"/>
            <a:ext cx="2143760" cy="191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48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85927" y="310490"/>
            <a:ext cx="4793941" cy="1278466"/>
          </a:xfrm>
        </p:spPr>
        <p:txBody>
          <a:bodyPr>
            <a:normAutofit/>
          </a:bodyPr>
          <a:lstStyle/>
          <a:p>
            <a:r>
              <a:rPr lang="lt-LT" dirty="0" smtClean="0"/>
              <a:t> Gera žinia ikimokyklinio, priešmokyklinio ugdymo mokytojams: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379868" y="514924"/>
            <a:ext cx="3894134" cy="5526437"/>
          </a:xfrm>
        </p:spPr>
        <p:txBody>
          <a:bodyPr>
            <a:normAutofit fontScale="85000" lnSpcReduction="10000"/>
          </a:bodyPr>
          <a:lstStyle/>
          <a:p>
            <a:r>
              <a:rPr lang="lt-LT" dirty="0"/>
              <a:t>Siekiant </a:t>
            </a:r>
            <a:r>
              <a:rPr lang="lt-LT" dirty="0" smtClean="0"/>
              <a:t>gerinti </a:t>
            </a:r>
            <a:r>
              <a:rPr lang="lt-LT" dirty="0"/>
              <a:t>ikimokyklinio ir priešmokyklinio ugdymo praktiką skatinant pokyčius švietimo įstaigų </a:t>
            </a:r>
            <a:r>
              <a:rPr lang="lt-LT" dirty="0" smtClean="0"/>
              <a:t>veikloje</a:t>
            </a:r>
            <a:r>
              <a:rPr lang="lt-LT" dirty="0"/>
              <a:t>, įvairių Lietuvos </a:t>
            </a:r>
            <a:r>
              <a:rPr lang="lt-LT" dirty="0" smtClean="0"/>
              <a:t>specialistų komanda, </a:t>
            </a:r>
            <a:r>
              <a:rPr lang="lt-LT" dirty="0"/>
              <a:t>remdamiesi </a:t>
            </a:r>
            <a:r>
              <a:rPr lang="lt-LT" dirty="0" smtClean="0"/>
              <a:t>užsienio ir šalies gerąja </a:t>
            </a:r>
            <a:r>
              <a:rPr lang="lt-LT" dirty="0"/>
              <a:t>patirtimi, </a:t>
            </a:r>
            <a:r>
              <a:rPr lang="lt-LT" dirty="0" smtClean="0"/>
              <a:t>parengė: </a:t>
            </a:r>
            <a:r>
              <a:rPr lang="lt-LT" b="1" dirty="0" smtClean="0"/>
              <a:t>ikimokyklinio </a:t>
            </a:r>
            <a:r>
              <a:rPr lang="lt-LT" b="1" dirty="0"/>
              <a:t>ir priešmokyklinio ugdymo metodinės medžiagos priemonių </a:t>
            </a:r>
            <a:r>
              <a:rPr lang="lt-LT" b="1" dirty="0" smtClean="0"/>
              <a:t>rinkinius: </a:t>
            </a:r>
            <a:r>
              <a:rPr lang="lt-LT" dirty="0" smtClean="0"/>
              <a:t>tai </a:t>
            </a:r>
            <a:r>
              <a:rPr lang="lt-LT" dirty="0"/>
              <a:t>idėjos, pasiūlymai </a:t>
            </a:r>
            <a:r>
              <a:rPr lang="lt-LT" dirty="0" smtClean="0"/>
              <a:t>mokytojams, kurias galime  taikyti </a:t>
            </a:r>
            <a:r>
              <a:rPr lang="lt-LT" dirty="0"/>
              <a:t>kūrybiškai – keisti, pildyti ir pan. </a:t>
            </a:r>
            <a:endParaRPr lang="lt-LT" dirty="0" smtClean="0"/>
          </a:p>
          <a:p>
            <a:r>
              <a:rPr lang="lt-LT" b="1" dirty="0" smtClean="0"/>
              <a:t>Metodinę </a:t>
            </a:r>
            <a:r>
              <a:rPr lang="lt-LT" b="1" dirty="0"/>
              <a:t>medžiagą sudaro: du grupės  ir </a:t>
            </a:r>
            <a:r>
              <a:rPr lang="lt-LT" b="1" dirty="0" smtClean="0"/>
              <a:t>lauko veiklos </a:t>
            </a:r>
            <a:r>
              <a:rPr lang="lt-LT" b="1" dirty="0"/>
              <a:t>projektų rinkiniai </a:t>
            </a:r>
            <a:r>
              <a:rPr lang="lt-LT" b="1" dirty="0" smtClean="0"/>
              <a:t>(</a:t>
            </a:r>
            <a:r>
              <a:rPr lang="lt-LT" b="1" dirty="0"/>
              <a:t>po 50 projektų</a:t>
            </a:r>
            <a:r>
              <a:rPr lang="lt-LT" dirty="0"/>
              <a:t>) Parengtus ikimokyklinio ir priešmokyklinio metodinės medžiagos priemonių rinkinius jau išbandė 102 ikimokyklinio ir priešmokyklinio ugdymo </a:t>
            </a:r>
            <a:r>
              <a:rPr lang="lt-LT" dirty="0" smtClean="0"/>
              <a:t>įstaigų komandos dalyvaujančios mokymuose.</a:t>
            </a:r>
          </a:p>
          <a:p>
            <a:r>
              <a:rPr lang="lt-LT" dirty="0" smtClean="0"/>
              <a:t> </a:t>
            </a:r>
            <a:r>
              <a:rPr lang="lt-LT" b="1" dirty="0"/>
              <a:t>3 priedai (Projektinė veikla priešmokyklinio ugdymo grupėje, IT priešmokyklinio ugdymo grupėje, STEAM priešmokyklinio ugdymo </a:t>
            </a:r>
            <a:r>
              <a:rPr lang="lt-LT" b="1" dirty="0" smtClean="0"/>
              <a:t>grupėje.</a:t>
            </a:r>
            <a:endParaRPr lang="lt-LT" b="1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  <p:graphicFrame>
        <p:nvGraphicFramePr>
          <p:cNvPr id="5" name="Objektas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406725"/>
              </p:ext>
            </p:extLst>
          </p:nvPr>
        </p:nvGraphicFramePr>
        <p:xfrm>
          <a:off x="585927" y="1890797"/>
          <a:ext cx="4504119" cy="383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Acrobat Document" r:id="rId3" imgW="8096178" imgH="7429287" progId="AcroExch.Document.DC">
                  <p:embed/>
                </p:oleObj>
              </mc:Choice>
              <mc:Fallback>
                <p:oleObj name="Acrobat Document" r:id="rId3" imgW="8096178" imgH="742928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5927" y="1890797"/>
                        <a:ext cx="4504119" cy="3833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42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-10519"/>
            <a:ext cx="3854528" cy="2135386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Metodinė medžiaga sukurta, </a:t>
            </a:r>
            <a:r>
              <a:rPr lang="lt-LT" sz="2400" b="1" dirty="0" smtClean="0"/>
              <a:t/>
            </a:r>
            <a:br>
              <a:rPr lang="lt-LT" sz="2400" b="1" dirty="0" smtClean="0"/>
            </a:br>
            <a:r>
              <a:rPr lang="fi-FI" sz="2400" b="1" dirty="0" smtClean="0"/>
              <a:t>orientuojantis į</a:t>
            </a:r>
            <a:r>
              <a:rPr lang="lt-LT" sz="2400" b="1" dirty="0" smtClean="0"/>
              <a:t> vaiką</a:t>
            </a:r>
            <a:r>
              <a:rPr lang="fi-FI" sz="2400" b="1" dirty="0" smtClean="0"/>
              <a:t>:</a:t>
            </a:r>
            <a:endParaRPr lang="lt-LT" sz="2400" b="1" dirty="0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36" y="3232166"/>
            <a:ext cx="3892549" cy="2919412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pagarbą vaiko išsakytoms mintims, idėjos ir vaiko perspektyvai; </a:t>
            </a:r>
          </a:p>
          <a:p>
            <a:r>
              <a:rPr lang="lt-LT" dirty="0"/>
              <a:t>į aktyvų vaiko dalyvavimą ugdymo(-</a:t>
            </a:r>
            <a:r>
              <a:rPr lang="lt-LT" dirty="0" err="1"/>
              <a:t>si</a:t>
            </a:r>
            <a:r>
              <a:rPr lang="lt-LT" dirty="0"/>
              <a:t>) procese ( mokytojas pagalbininkas, jei tos pagalbos vaikas paprašo) </a:t>
            </a:r>
          </a:p>
          <a:p>
            <a:r>
              <a:rPr lang="lt-LT" dirty="0"/>
              <a:t>į labiau individualizuotą, vaiko poreikiams ir išgalėms pritaikytą ir integruotą ugdymą, </a:t>
            </a:r>
          </a:p>
          <a:p>
            <a:r>
              <a:rPr lang="lt-LT" dirty="0"/>
              <a:t> į ugdymo procesą (ne tik į rezultatą), </a:t>
            </a:r>
          </a:p>
          <a:p>
            <a:r>
              <a:rPr lang="lt-LT" dirty="0"/>
              <a:t>į dvikryptę vaiko ir suaugusiojo sąveiką.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02" y="169169"/>
            <a:ext cx="39243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5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Mokymų programos  tikslas: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atnaujinti nuostatas ir požiūrį į priešmokyklinį ugdymą, ( priešmokyklinio ugdymo programa galioja nuo 2014 m. /nauja nuo 2021m. rugsėjo mėn.</a:t>
            </a:r>
          </a:p>
          <a:p>
            <a:pPr marL="0" indent="0">
              <a:buNone/>
            </a:pPr>
            <a:r>
              <a:rPr lang="lt-LT" dirty="0" smtClean="0"/>
              <a:t>tobulinti mokymų dalyvių kompetencijas, įgalinančias diegti ir kurti inovacijas, būtinas kokybiškam Priešmokyklinio ugdymo bendrosios programos įgyvendinimui, motyvuoti kaitai. </a:t>
            </a:r>
          </a:p>
          <a:p>
            <a:pPr marL="0" indent="0">
              <a:buNone/>
            </a:pPr>
            <a:r>
              <a:rPr lang="lt-LT" dirty="0"/>
              <a:t>•</a:t>
            </a:r>
            <a:r>
              <a:rPr lang="lt-LT" dirty="0" smtClean="0"/>
              <a:t>uždaviniai: išsiaiškinti, suprasti priešmokyklinio ugdymo inovacijas, praktiškai išbandyti metodinės medžiagos pakete projektinėms grupės ir lauko veikloms siūlomas edukacines inovacijas ir kurti savąsias, dalintis patirtimi, • įgyti suaugusiųjų mokymo kompetencijų, sustiprinti informacinio raštingumo įgūdžius.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5784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Priešmokyklinio ugdymo svarba: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/>
              <a:t>kiekvieno vaiko pažinimo, jo poreikių pripažinimo bei tenkinimo svarba, </a:t>
            </a:r>
            <a:endParaRPr lang="lt-LT" dirty="0" smtClean="0"/>
          </a:p>
          <a:p>
            <a:r>
              <a:rPr lang="lt-LT" dirty="0" smtClean="0"/>
              <a:t>kiekvieno </a:t>
            </a:r>
            <a:r>
              <a:rPr lang="lt-LT" dirty="0"/>
              <a:t>vaiko poreikių ir išgalių dermės svarba, </a:t>
            </a:r>
            <a:endParaRPr lang="lt-LT" dirty="0" smtClean="0"/>
          </a:p>
          <a:p>
            <a:r>
              <a:rPr lang="lt-LT" dirty="0" smtClean="0"/>
              <a:t>vaiko </a:t>
            </a:r>
            <a:r>
              <a:rPr lang="lt-LT" dirty="0"/>
              <a:t>– būsimojo pirmoko - statuso išryškinimas, </a:t>
            </a:r>
            <a:endParaRPr lang="lt-LT" dirty="0" smtClean="0"/>
          </a:p>
          <a:p>
            <a:r>
              <a:rPr lang="lt-LT" dirty="0" smtClean="0"/>
              <a:t>aktyvaus </a:t>
            </a:r>
            <a:r>
              <a:rPr lang="lt-LT" dirty="0"/>
              <a:t>vaiko dalyvavimo ugdymo(</a:t>
            </a:r>
            <a:r>
              <a:rPr lang="lt-LT" dirty="0" err="1"/>
              <a:t>si</a:t>
            </a:r>
            <a:r>
              <a:rPr lang="lt-LT" dirty="0"/>
              <a:t>) procese </a:t>
            </a:r>
            <a:r>
              <a:rPr lang="lt-LT" dirty="0" smtClean="0"/>
              <a:t>užtikrinimas</a:t>
            </a:r>
          </a:p>
          <a:p>
            <a:r>
              <a:rPr lang="lt-LT" dirty="0"/>
              <a:t>„</a:t>
            </a:r>
            <a:r>
              <a:rPr lang="lt-LT" dirty="0" smtClean="0"/>
              <a:t>Mokytojo žinojimo nuostata..., </a:t>
            </a:r>
            <a:r>
              <a:rPr lang="lt-LT" dirty="0"/>
              <a:t>kad žino ne viską ir yra pasiruošęs mokytis kartu su vaikais</a:t>
            </a:r>
            <a:r>
              <a:rPr lang="lt-LT" dirty="0" smtClean="0"/>
              <a:t>“.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43" y="2160589"/>
            <a:ext cx="4064000" cy="3370378"/>
          </a:xfrm>
        </p:spPr>
      </p:pic>
    </p:spTree>
    <p:extLst>
      <p:ext uri="{BB962C8B-B14F-4D97-AF65-F5344CB8AC3E}">
        <p14:creationId xmlns:p14="http://schemas.microsoft.com/office/powerpoint/2010/main" val="76353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Priešmokyklinio ugdymo akcentai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nauja vaiko brandos mokyklai samprata, </a:t>
            </a:r>
            <a:r>
              <a:rPr lang="lt-LT" b="1" dirty="0" smtClean="0"/>
              <a:t>grįsta </a:t>
            </a:r>
            <a:r>
              <a:rPr lang="lt-LT" b="1" dirty="0" err="1" smtClean="0"/>
              <a:t>individualizavimu,realiais</a:t>
            </a:r>
            <a:r>
              <a:rPr lang="lt-LT" b="1" dirty="0" smtClean="0"/>
              <a:t> </a:t>
            </a:r>
            <a:r>
              <a:rPr lang="lt-LT" b="1" dirty="0"/>
              <a:t>pasiekimais, </a:t>
            </a:r>
            <a:endParaRPr lang="lt-LT" b="1" dirty="0" smtClean="0"/>
          </a:p>
          <a:p>
            <a:r>
              <a:rPr lang="lt-LT" dirty="0" smtClean="0"/>
              <a:t>priešmokyklinio </a:t>
            </a:r>
            <a:r>
              <a:rPr lang="lt-LT" dirty="0"/>
              <a:t>ugdymo(</a:t>
            </a:r>
            <a:r>
              <a:rPr lang="lt-LT" dirty="0" err="1"/>
              <a:t>si</a:t>
            </a:r>
            <a:r>
              <a:rPr lang="lt-LT" dirty="0"/>
              <a:t>) proceso orientavimas į </a:t>
            </a:r>
            <a:r>
              <a:rPr lang="lt-LT" dirty="0" smtClean="0"/>
              <a:t>numatomus </a:t>
            </a:r>
            <a:r>
              <a:rPr lang="lt-LT" b="1" dirty="0" smtClean="0"/>
              <a:t>vaiko </a:t>
            </a:r>
            <a:r>
              <a:rPr lang="lt-LT" b="1" dirty="0"/>
              <a:t>pasiekimus </a:t>
            </a:r>
            <a:r>
              <a:rPr lang="lt-LT" b="1" dirty="0" smtClean="0"/>
              <a:t>(</a:t>
            </a:r>
            <a:r>
              <a:rPr lang="lt-LT" b="1" dirty="0"/>
              <a:t>pagal jo </a:t>
            </a:r>
            <a:r>
              <a:rPr lang="lt-LT" b="1" dirty="0" smtClean="0"/>
              <a:t>išgales)</a:t>
            </a:r>
          </a:p>
          <a:p>
            <a:r>
              <a:rPr lang="lt-LT" dirty="0" smtClean="0"/>
              <a:t>bendrųjų </a:t>
            </a:r>
            <a:r>
              <a:rPr lang="lt-LT" dirty="0"/>
              <a:t>asmens gebėjimų – </a:t>
            </a:r>
            <a:r>
              <a:rPr lang="lt-LT" b="1" dirty="0"/>
              <a:t>mokėjimo mokytis, kūrybiškumo, verslumo, kritinio ir </a:t>
            </a:r>
            <a:r>
              <a:rPr lang="lt-LT" b="1" dirty="0" err="1"/>
              <a:t>informatinio</a:t>
            </a:r>
            <a:r>
              <a:rPr lang="lt-LT" b="1" dirty="0"/>
              <a:t> mąstymo ir kt. - ugdymo(</a:t>
            </a:r>
            <a:r>
              <a:rPr lang="lt-LT" b="1" dirty="0" err="1"/>
              <a:t>si</a:t>
            </a:r>
            <a:r>
              <a:rPr lang="lt-LT" b="1" dirty="0"/>
              <a:t>) svarba</a:t>
            </a: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37" y="1805482"/>
            <a:ext cx="4064000" cy="3464717"/>
          </a:xfrm>
        </p:spPr>
      </p:pic>
    </p:spTree>
    <p:extLst>
      <p:ext uri="{BB962C8B-B14F-4D97-AF65-F5344CB8AC3E}">
        <p14:creationId xmlns:p14="http://schemas.microsoft.com/office/powerpoint/2010/main" val="79388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PU AKCENTAI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/>
              <a:t>dermė </a:t>
            </a:r>
            <a:r>
              <a:rPr lang="lt-LT" dirty="0"/>
              <a:t>su ikimokykliniu ir pradiniu ugdymu</a:t>
            </a:r>
            <a:r>
              <a:rPr lang="lt-LT" dirty="0" smtClean="0"/>
              <a:t>,</a:t>
            </a:r>
          </a:p>
          <a:p>
            <a:r>
              <a:rPr lang="lt-LT" dirty="0" smtClean="0"/>
              <a:t>vaiko </a:t>
            </a:r>
            <a:r>
              <a:rPr lang="lt-LT" dirty="0"/>
              <a:t>dvasinio, fizinio saugumo ir sveikatos užtikrinimas, </a:t>
            </a:r>
            <a:endParaRPr lang="lt-LT" dirty="0" smtClean="0"/>
          </a:p>
          <a:p>
            <a:r>
              <a:rPr lang="lt-LT" dirty="0" smtClean="0"/>
              <a:t>kryptingesnis </a:t>
            </a:r>
            <a:r>
              <a:rPr lang="lt-LT" dirty="0"/>
              <a:t>pedagogų ir kitų specialistų bendradarbiavimas tarpusavyje </a:t>
            </a:r>
            <a:r>
              <a:rPr lang="lt-LT" dirty="0" smtClean="0"/>
              <a:t>ir su tėvais/globėjais</a:t>
            </a:r>
            <a:r>
              <a:rPr lang="lt-LT" dirty="0"/>
              <a:t>, </a:t>
            </a:r>
            <a:endParaRPr lang="lt-LT" dirty="0" smtClean="0"/>
          </a:p>
          <a:p>
            <a:r>
              <a:rPr lang="lt-LT" dirty="0" smtClean="0"/>
              <a:t>viešų </a:t>
            </a:r>
            <a:r>
              <a:rPr lang="lt-LT" dirty="0"/>
              <a:t>diskusijų plėtra, </a:t>
            </a:r>
            <a:r>
              <a:rPr lang="lt-LT" dirty="0" smtClean="0"/>
              <a:t>pedagogo </a:t>
            </a:r>
            <a:r>
              <a:rPr lang="lt-LT" dirty="0"/>
              <a:t>kūrybiškumo, savarankiškumo bei atsakomybės stiprinimas </a:t>
            </a: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187701"/>
            <a:ext cx="4184650" cy="3827211"/>
          </a:xfrm>
        </p:spPr>
      </p:pic>
      <p:pic>
        <p:nvPicPr>
          <p:cNvPr id="6" name="Turinio vietos rezervavimo ženkla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2" y="2214150"/>
            <a:ext cx="4184650" cy="382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4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MOKYMŲ PROGRAMOS PRIORITETAS - INOVACIJOS •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lt-LT" u="sng" dirty="0" err="1" smtClean="0"/>
              <a:t>įtraukusis</a:t>
            </a:r>
            <a:r>
              <a:rPr lang="lt-LT" u="sng" dirty="0" smtClean="0"/>
              <a:t> </a:t>
            </a:r>
            <a:r>
              <a:rPr lang="lt-LT" u="sng" dirty="0"/>
              <a:t>ugdymas </a:t>
            </a:r>
            <a:r>
              <a:rPr lang="lt-LT" dirty="0" smtClean="0"/>
              <a:t>laikomas kokybišku </a:t>
            </a:r>
            <a:r>
              <a:rPr lang="lt-LT" dirty="0"/>
              <a:t>ugdymu kiekvienam vaikui, </a:t>
            </a:r>
            <a:r>
              <a:rPr lang="lt-LT" dirty="0" smtClean="0"/>
              <a:t> </a:t>
            </a:r>
            <a:r>
              <a:rPr lang="lt-LT" dirty="0"/>
              <a:t>visi vaikai turi turėti aktyvaus dalyvavimo kasdienėje grupės veikloje </a:t>
            </a:r>
            <a:r>
              <a:rPr lang="lt-LT" dirty="0" smtClean="0"/>
              <a:t>galimybių.</a:t>
            </a:r>
            <a:endParaRPr lang="lt-LT" dirty="0"/>
          </a:p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lt-LT" u="sng" dirty="0"/>
              <a:t>vaikų </a:t>
            </a:r>
            <a:r>
              <a:rPr lang="lt-LT" u="sng" dirty="0" err="1"/>
              <a:t>informatinio</a:t>
            </a:r>
            <a:r>
              <a:rPr lang="lt-LT" u="sng" dirty="0"/>
              <a:t> mąstymo </a:t>
            </a:r>
            <a:r>
              <a:rPr lang="lt-LT" u="sng" dirty="0" err="1" smtClean="0"/>
              <a:t>ugdymas</a:t>
            </a:r>
            <a:r>
              <a:rPr lang="lt-LT" dirty="0" err="1" smtClean="0"/>
              <a:t>,kai</a:t>
            </a:r>
            <a:r>
              <a:rPr lang="lt-LT" dirty="0" smtClean="0"/>
              <a:t>  </a:t>
            </a:r>
            <a:r>
              <a:rPr lang="lt-LT" dirty="0" err="1"/>
              <a:t>informatinis</a:t>
            </a:r>
            <a:r>
              <a:rPr lang="lt-LT" dirty="0"/>
              <a:t> mąstymas reiškiasi elementariu IKT išmanymu ir kritiško vartojimo pradmenimis, IKT naudojant rasti, gauti, saugoti, kurti, pristatyti informaciją ir ja keistis; komunikuoti. </a:t>
            </a:r>
            <a:endParaRPr lang="lt-LT" dirty="0" smtClean="0"/>
          </a:p>
          <a:p>
            <a:r>
              <a:rPr lang="lt-LT" dirty="0"/>
              <a:t>vaikai supažindinami su informacinių technologijų paskirtimi, jų saugiu naudojimu, nesudėtingų vaikui darbelių konstravimu, demonstruojamos šiuolaikinės informacinės technologijos, lankomi virtualūs muziejai, </a:t>
            </a:r>
            <a:r>
              <a:rPr lang="lt-LT" dirty="0" smtClean="0"/>
              <a:t>parodos</a:t>
            </a:r>
          </a:p>
          <a:p>
            <a:r>
              <a:rPr lang="lt-LT" dirty="0" smtClean="0"/>
              <a:t>priešmokyklinėje </a:t>
            </a:r>
            <a:r>
              <a:rPr lang="lt-LT" dirty="0"/>
              <a:t>grupėje galima kūrybiškai panaudoti daugelį technologijų – ne tik kompiuterius, bet ir fotoaparatus, spausdintuvą, kopijavimo aparatą, skaitytuvą, mobilųjį telefoną, diktofoną, televizorių, muzikos centrą, mikrofoną, ausines ir t.t. (pvz., galima kurti skaitmeninius </a:t>
            </a:r>
            <a:r>
              <a:rPr lang="lt-LT" dirty="0" err="1"/>
              <a:t>pasakojimus</a:t>
            </a:r>
            <a:r>
              <a:rPr lang="lt-LT" dirty="0"/>
              <a:t>, prezentacijas, parodas ir kt.</a:t>
            </a:r>
          </a:p>
        </p:txBody>
      </p:sp>
      <p:pic>
        <p:nvPicPr>
          <p:cNvPr id="5" name="Paveikslėlis 4" descr="Vaizdo rezultatas pagal uÅ¾klausÄ âmedine teatro Å¡irma vaikamsâ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19" y="3269896"/>
            <a:ext cx="3249228" cy="2771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230674"/>
      </p:ext>
    </p:extLst>
  </p:cSld>
  <p:clrMapOvr>
    <a:masterClrMapping/>
  </p:clrMapOvr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</TotalTime>
  <Words>961</Words>
  <Application>Microsoft Office PowerPoint</Application>
  <PresentationFormat>Plačiaekranė</PresentationFormat>
  <Paragraphs>60</Paragraphs>
  <Slides>11</Slides>
  <Notes>0</Notes>
  <HiddenSlides>0</HiddenSlides>
  <MMClips>0</MMClips>
  <ScaleCrop>false</ScaleCrop>
  <HeadingPairs>
    <vt:vector size="8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 3</vt:lpstr>
      <vt:lpstr>Briaunota</vt:lpstr>
      <vt:lpstr>Acrobat Document</vt:lpstr>
      <vt:lpstr>INOVACIJOMIS GRĮSTAS PRIEŠMOKYKLINIS UGDYMAS</vt:lpstr>
      <vt:lpstr> Apie projektą  „Inovacijos vaikų darželyje“ </vt:lpstr>
      <vt:lpstr> Gera žinia ikimokyklinio, priešmokyklinio ugdymo mokytojams: </vt:lpstr>
      <vt:lpstr>Metodinė medžiaga sukurta,  orientuojantis į vaiką:</vt:lpstr>
      <vt:lpstr> Mokymų programos  tikslas:</vt:lpstr>
      <vt:lpstr>Priešmokyklinio ugdymo svarba:</vt:lpstr>
      <vt:lpstr> Priešmokyklinio ugdymo akcentai</vt:lpstr>
      <vt:lpstr>PU AKCENTAI</vt:lpstr>
      <vt:lpstr>MOKYMŲ PROGRAMOS PRIORITETAS - INOVACIJOS •</vt:lpstr>
      <vt:lpstr>Inovacijos 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INOVACIJOMIS GRĮSTAS PRIEŠMOKYKLINIS UGDYMAS</dc:title>
  <dc:creator>Vartotojas</dc:creator>
  <cp:lastModifiedBy>Vartotojas</cp:lastModifiedBy>
  <cp:revision>69</cp:revision>
  <cp:lastPrinted>2021-06-01T10:17:18Z</cp:lastPrinted>
  <dcterms:created xsi:type="dcterms:W3CDTF">2021-05-25T12:45:34Z</dcterms:created>
  <dcterms:modified xsi:type="dcterms:W3CDTF">2021-08-09T07:10:46Z</dcterms:modified>
</cp:coreProperties>
</file>